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66" r:id="rId3"/>
    <p:sldId id="267" r:id="rId4"/>
    <p:sldId id="268" r:id="rId5"/>
    <p:sldId id="275" r:id="rId6"/>
    <p:sldId id="258" r:id="rId7"/>
    <p:sldId id="276" r:id="rId8"/>
    <p:sldId id="257" r:id="rId9"/>
    <p:sldId id="269" r:id="rId10"/>
    <p:sldId id="260" r:id="rId11"/>
    <p:sldId id="270" r:id="rId12"/>
    <p:sldId id="271" r:id="rId13"/>
    <p:sldId id="277" r:id="rId14"/>
    <p:sldId id="273" r:id="rId15"/>
    <p:sldId id="261" r:id="rId16"/>
    <p:sldId id="280" r:id="rId17"/>
    <p:sldId id="263" r:id="rId18"/>
    <p:sldId id="281" r:id="rId19"/>
    <p:sldId id="264" r:id="rId20"/>
    <p:sldId id="265" r:id="rId21"/>
    <p:sldId id="279" r:id="rId22"/>
    <p:sldId id="272" r:id="rId23"/>
    <p:sldId id="278" r:id="rId24"/>
    <p:sldId id="27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84897" autoAdjust="0"/>
  </p:normalViewPr>
  <p:slideViewPr>
    <p:cSldViewPr snapToGrid="0">
      <p:cViewPr varScale="1">
        <p:scale>
          <a:sx n="80" d="100"/>
          <a:sy n="80" d="100"/>
        </p:scale>
        <p:origin x="792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1" d="100"/>
          <a:sy n="71" d="100"/>
        </p:scale>
        <p:origin x="3029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C44674-72FD-48A7-BA7C-481A152B8370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DBF25E-77BA-43D3-B10A-7A61B3419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9873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9B683F-D0AB-4A94-9F76-F738AA604BB5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A86F5F-B64A-4230-BE2D-6C88252E42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173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Background to the email – named drivers on policy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86F5F-B64A-4230-BE2D-6C88252E424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6515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Details</a:t>
            </a:r>
            <a:r>
              <a:rPr lang="en-GB" baseline="0" dirty="0" smtClean="0"/>
              <a:t> of named driver with convictions – one of which is not accurate.</a:t>
            </a:r>
          </a:p>
          <a:p>
            <a:r>
              <a:rPr lang="en-GB" baseline="0" dirty="0" smtClean="0"/>
              <a:t>Source of information cannot be confirmed as only available for 48 hours after the use of internet comparison website.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86F5F-B64A-4230-BE2D-6C88252E424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287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There is no issue!</a:t>
            </a:r>
          </a:p>
          <a:p>
            <a:r>
              <a:rPr lang="en-GB" dirty="0" smtClean="0"/>
              <a:t>GDPR principles will apply</a:t>
            </a:r>
            <a:r>
              <a:rPr lang="en-GB" baseline="0" dirty="0" smtClean="0"/>
              <a:t> to all countries especially those outside the EU. Countries will need to have in place legislation which meets the requirements specified in the GDPR.  </a:t>
            </a:r>
          </a:p>
          <a:p>
            <a:r>
              <a:rPr lang="en-GB" baseline="0" dirty="0" smtClean="0"/>
              <a:t>The new DPA will cover this.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86F5F-B64A-4230-BE2D-6C88252E424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556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</a:t>
            </a:r>
            <a:r>
              <a:rPr lang="en-GB" baseline="0" dirty="0" smtClean="0"/>
              <a:t> focus of the legislation has really concentrated on personal data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86F5F-B64A-4230-BE2D-6C88252E424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518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If your company holds personal data the</a:t>
            </a:r>
            <a:r>
              <a:rPr lang="en-GB" baseline="0" dirty="0" smtClean="0"/>
              <a:t> process of collecting permission needs to start immediately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86F5F-B64A-4230-BE2D-6C88252E424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135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Examples of new articles,</a:t>
            </a:r>
            <a:r>
              <a:rPr lang="en-GB" baseline="0" dirty="0" smtClean="0"/>
              <a:t> pictures.</a:t>
            </a:r>
          </a:p>
          <a:p>
            <a:r>
              <a:rPr lang="en-GB" baseline="0" dirty="0" smtClean="0"/>
              <a:t>Pictures of children when they turn 16 – parental consent is being questioned across Europe.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86F5F-B64A-4230-BE2D-6C88252E424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2388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 the event of customer cancelling a contract and moving to a competitor – Gas, Electric, Phones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86F5F-B64A-4230-BE2D-6C88252E424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2799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Two types of fines are</a:t>
            </a:r>
            <a:r>
              <a:rPr lang="en-GB" baseline="0" dirty="0" smtClean="0"/>
              <a:t> for Personal Data Breaches (PDBs) and for Administration breaches</a:t>
            </a:r>
          </a:p>
          <a:p>
            <a:endParaRPr lang="en-GB" baseline="0" dirty="0" smtClean="0"/>
          </a:p>
          <a:p>
            <a:r>
              <a:rPr lang="en-GB" baseline="0" dirty="0" smtClean="0"/>
              <a:t>DPA max fines £500,000</a:t>
            </a:r>
          </a:p>
          <a:p>
            <a:endParaRPr lang="en-GB" baseline="0" dirty="0" smtClean="0"/>
          </a:p>
          <a:p>
            <a:r>
              <a:rPr lang="en-GB" baseline="0" dirty="0" smtClean="0"/>
              <a:t>PDBs – data subject only needs to show ‘harm’ rather than actual financial loss, much lower evidential burden than DPA.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86F5F-B64A-4230-BE2D-6C88252E424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408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DPIA – documents how, what</a:t>
            </a:r>
            <a:r>
              <a:rPr lang="en-GB" baseline="0" dirty="0" smtClean="0"/>
              <a:t> data, what consents, what processing and what type of security, </a:t>
            </a:r>
            <a:r>
              <a:rPr lang="en-GB" baseline="0" dirty="0" err="1" smtClean="0"/>
              <a:t>ie</a:t>
            </a:r>
            <a:r>
              <a:rPr lang="en-GB" baseline="0" dirty="0" smtClean="0"/>
              <a:t> how you comply with the GDPR.</a:t>
            </a:r>
            <a:endParaRPr lang="en-GB" dirty="0" smtClean="0"/>
          </a:p>
          <a:p>
            <a:r>
              <a:rPr lang="en-GB" dirty="0" smtClean="0"/>
              <a:t>DPCR – every two years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86F5F-B64A-4230-BE2D-6C88252E424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5867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DPIA – documents how, what</a:t>
            </a:r>
            <a:r>
              <a:rPr lang="en-GB" baseline="0" dirty="0" smtClean="0"/>
              <a:t> data, what consents, what processing and what type of security, </a:t>
            </a:r>
            <a:r>
              <a:rPr lang="en-GB" baseline="0" dirty="0" err="1" smtClean="0"/>
              <a:t>ie</a:t>
            </a:r>
            <a:r>
              <a:rPr lang="en-GB" baseline="0" dirty="0" smtClean="0"/>
              <a:t> how you comply with the GDPR.</a:t>
            </a:r>
            <a:endParaRPr lang="en-GB" dirty="0" smtClean="0"/>
          </a:p>
          <a:p>
            <a:r>
              <a:rPr lang="en-GB" dirty="0" smtClean="0"/>
              <a:t>DPCR – every two years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86F5F-B64A-4230-BE2D-6C88252E424D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3933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GDPR marketing</a:t>
            </a:r>
            <a:r>
              <a:rPr lang="en-GB" baseline="0" dirty="0" smtClean="0"/>
              <a:t> consent must be explicit:</a:t>
            </a:r>
          </a:p>
          <a:p>
            <a:r>
              <a:rPr lang="en-GB" baseline="0" dirty="0" smtClean="0"/>
              <a:t>- time limited opt-in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In plain language (age appropriate Data Subject)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With the requirement that the data subject is able to opt-out of profiling and object to the results of profiling</a:t>
            </a:r>
          </a:p>
          <a:p>
            <a:pPr marL="171450" indent="-171450">
              <a:buFontTx/>
              <a:buChar char="-"/>
            </a:pPr>
            <a:endParaRPr lang="en-GB" baseline="0" dirty="0" smtClean="0"/>
          </a:p>
          <a:p>
            <a:pPr marL="171450" indent="-171450">
              <a:buFontTx/>
              <a:buChar char="-"/>
            </a:pPr>
            <a:r>
              <a:rPr lang="en-GB" baseline="0" dirty="0" smtClean="0"/>
              <a:t>Burden of proof to show consent has shifted to the data controller and the organisation</a:t>
            </a:r>
          </a:p>
          <a:p>
            <a:pPr marL="171450" indent="-171450">
              <a:buFontTx/>
              <a:buChar char="-"/>
            </a:pPr>
            <a:endParaRPr lang="en-GB" baseline="0" dirty="0" smtClean="0"/>
          </a:p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86F5F-B64A-4230-BE2D-6C88252E424D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08810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GDPR marketing</a:t>
            </a:r>
            <a:r>
              <a:rPr lang="en-GB" baseline="0" dirty="0" smtClean="0"/>
              <a:t> consent must be explicit:</a:t>
            </a:r>
          </a:p>
          <a:p>
            <a:r>
              <a:rPr lang="en-GB" baseline="0" dirty="0" smtClean="0"/>
              <a:t>- time limited opt-in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In plain language (age appropriate Data Subject)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With the requirement that the data subject is able to opt-out of profiling and object to the results of profiling</a:t>
            </a:r>
          </a:p>
          <a:p>
            <a:pPr marL="171450" indent="-171450">
              <a:buFontTx/>
              <a:buChar char="-"/>
            </a:pPr>
            <a:endParaRPr lang="en-GB" baseline="0" dirty="0" smtClean="0"/>
          </a:p>
          <a:p>
            <a:pPr marL="171450" indent="-171450">
              <a:buFontTx/>
              <a:buChar char="-"/>
            </a:pPr>
            <a:r>
              <a:rPr lang="en-GB" baseline="0" dirty="0" smtClean="0"/>
              <a:t>Burden of proof to show consent has shifted to the data controller and the organisation</a:t>
            </a:r>
          </a:p>
          <a:p>
            <a:pPr marL="171450" indent="-171450">
              <a:buFontTx/>
              <a:buChar char="-"/>
            </a:pPr>
            <a:endParaRPr lang="en-GB" baseline="0" dirty="0" smtClean="0"/>
          </a:p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86F5F-B64A-4230-BE2D-6C88252E424D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2971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could be hard to meet</a:t>
            </a:r>
            <a:r>
              <a:rPr lang="en-GB" baseline="0" dirty="0" smtClean="0"/>
              <a:t> if your company is not running and network security analytics and therefore with regards to fines for this we will need to wait and see how strict.</a:t>
            </a:r>
          </a:p>
          <a:p>
            <a:endParaRPr lang="en-GB" baseline="0" dirty="0" smtClean="0"/>
          </a:p>
          <a:p>
            <a:r>
              <a:rPr lang="en-GB" baseline="0" dirty="0" smtClean="0"/>
              <a:t>Once a breach is identified notification has to be issued to ICO within 72 hours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86F5F-B64A-4230-BE2D-6C88252E424D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2781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Data and</a:t>
            </a:r>
            <a:r>
              <a:rPr lang="en-GB" baseline="0" dirty="0" smtClean="0"/>
              <a:t> graphs from ICO reports regarding fines for media/charity organisations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86F5F-B64A-4230-BE2D-6C88252E424D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5050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Preparing</a:t>
            </a:r>
            <a:r>
              <a:rPr lang="en-GB" baseline="0" dirty="0" smtClean="0"/>
              <a:t> for the General Data Protection Regulation – 12 steps to take now ICO website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86F5F-B64A-4230-BE2D-6C88252E424D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5739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 Awareness</a:t>
            </a:r>
          </a:p>
          <a:p>
            <a:r>
              <a:rPr lang="en-GB" dirty="0" smtClean="0"/>
              <a:t>2 Information you hold</a:t>
            </a:r>
          </a:p>
          <a:p>
            <a:r>
              <a:rPr lang="en-GB" dirty="0" smtClean="0"/>
              <a:t>3 Communicating privacy information</a:t>
            </a:r>
          </a:p>
          <a:p>
            <a:r>
              <a:rPr lang="en-GB" dirty="0" smtClean="0"/>
              <a:t>4 Individual’s rights</a:t>
            </a:r>
          </a:p>
          <a:p>
            <a:r>
              <a:rPr lang="en-GB" dirty="0" smtClean="0"/>
              <a:t>5</a:t>
            </a:r>
            <a:r>
              <a:rPr lang="en-GB" baseline="0" dirty="0" smtClean="0"/>
              <a:t> Subject access requests</a:t>
            </a:r>
          </a:p>
          <a:p>
            <a:r>
              <a:rPr lang="en-GB" baseline="0" dirty="0" smtClean="0"/>
              <a:t>6 Lawful basis for processing personal data</a:t>
            </a:r>
          </a:p>
          <a:p>
            <a:r>
              <a:rPr lang="en-GB" baseline="0" dirty="0" smtClean="0"/>
              <a:t>7 Consent</a:t>
            </a:r>
          </a:p>
          <a:p>
            <a:r>
              <a:rPr lang="en-GB" baseline="0" dirty="0" smtClean="0"/>
              <a:t>8 Children</a:t>
            </a:r>
          </a:p>
          <a:p>
            <a:r>
              <a:rPr lang="en-GB" baseline="0" dirty="0" smtClean="0"/>
              <a:t>9 Data breaches</a:t>
            </a:r>
          </a:p>
          <a:p>
            <a:r>
              <a:rPr lang="en-GB" baseline="0" dirty="0" smtClean="0"/>
              <a:t>10 Data protection by design and data protection impact assessments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86F5F-B64A-4230-BE2D-6C88252E424D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9879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Preparing</a:t>
            </a:r>
            <a:r>
              <a:rPr lang="en-GB" baseline="0" dirty="0" smtClean="0"/>
              <a:t> for the General Data Protection Regulation – 12 steps to take now ICO website – </a:t>
            </a:r>
            <a:r>
              <a:rPr lang="en-GB" baseline="0" smtClean="0"/>
              <a:t>get picture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86F5F-B64A-4230-BE2D-6C88252E424D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3537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6221F-CF6E-45B8-95D3-377F7FF417C2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78E38-0113-4549-A1DD-FF3EB9769090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55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 anchor="t"/>
          <a:lstStyle>
            <a:lvl1pPr>
              <a:defRPr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 Light" panose="020B0403030403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838200" y="2210173"/>
            <a:ext cx="10515600" cy="4367089"/>
          </a:xfrm>
        </p:spPr>
        <p:txBody>
          <a:bodyPr/>
          <a:lstStyle>
            <a:lvl1pPr>
              <a:defRPr>
                <a:latin typeface="Myriad Pro" panose="020B0503030403020204" pitchFamily="34" charset="0"/>
              </a:defRPr>
            </a:lvl1pPr>
            <a:lvl2pPr>
              <a:defRPr>
                <a:latin typeface="Myriad Pro" panose="020B0503030403020204" pitchFamily="34" charset="0"/>
              </a:defRPr>
            </a:lvl2pPr>
            <a:lvl3pPr>
              <a:defRPr>
                <a:latin typeface="Myriad Pro" panose="020B0503030403020204" pitchFamily="34" charset="0"/>
              </a:defRPr>
            </a:lvl3pPr>
            <a:lvl4pPr>
              <a:defRPr>
                <a:latin typeface="Myriad Pro" panose="020B0503030403020204" pitchFamily="34" charset="0"/>
              </a:defRPr>
            </a:lvl4pPr>
            <a:lvl5pPr>
              <a:defRPr>
                <a:latin typeface="Myriad Pro" panose="020B050303040302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8212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6221F-CF6E-45B8-95D3-377F7FF417C2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78E38-0113-4549-A1DD-FF3EB97690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218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6221F-CF6E-45B8-95D3-377F7FF417C2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78E38-0113-4549-A1DD-FF3EB97690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9719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6221F-CF6E-45B8-95D3-377F7FF417C2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78E38-0113-4549-A1DD-FF3EB97690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321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6221F-CF6E-45B8-95D3-377F7FF417C2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78E38-0113-4549-A1DD-FF3EB97690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731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6221F-CF6E-45B8-95D3-377F7FF417C2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78E38-0113-4549-A1DD-FF3EB97690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638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6221F-CF6E-45B8-95D3-377F7FF417C2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78E38-0113-4549-A1DD-FF3EB97690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9462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6221F-CF6E-45B8-95D3-377F7FF417C2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78E38-0113-4549-A1DD-FF3EB97690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225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6221F-CF6E-45B8-95D3-377F7FF417C2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78E38-0113-4549-A1DD-FF3EB97690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01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6221F-CF6E-45B8-95D3-377F7FF417C2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78E38-0113-4549-A1DD-FF3EB97690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469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6221F-CF6E-45B8-95D3-377F7FF417C2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78E38-0113-4549-A1DD-FF3EB97690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7413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ico.org.uk/media/1624219/preparing-for-the-gdpr-12-steps.pdf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60221" y="1165454"/>
            <a:ext cx="6471557" cy="2387600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 Light" panose="020B0403030403020204" pitchFamily="34" charset="0"/>
              </a:rPr>
              <a:t>GDPR – Journey to compliance</a:t>
            </a:r>
            <a:endParaRPr lang="en-GB" sz="4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 Light" panose="020B0403030403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53054"/>
            <a:ext cx="12192000" cy="480105"/>
          </a:xfrm>
        </p:spPr>
        <p:txBody>
          <a:bodyPr/>
          <a:lstStyle/>
          <a:p>
            <a:r>
              <a:rPr lang="en-GB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 Light" panose="020B0403030403020204" pitchFamily="34" charset="0"/>
              </a:rPr>
              <a:t>Lorraine Mills</a:t>
            </a:r>
            <a:endParaRPr lang="en-GB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 Light" panose="020B0403030403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175" y="4220931"/>
            <a:ext cx="1687648" cy="97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77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dirty="0" smtClean="0">
                <a:latin typeface="Myriad Pro Light" panose="020B0403030403020204" pitchFamily="34" charset="0"/>
              </a:rPr>
              <a:t>Do we know DPA?</a:t>
            </a:r>
            <a:endParaRPr lang="en-GB" b="0" dirty="0">
              <a:latin typeface="Myriad Pro Light" panose="020B0403030403020204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0" y="1330373"/>
            <a:ext cx="6349999" cy="5303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931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 we know DPA?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566" y="1471471"/>
            <a:ext cx="6676868" cy="4836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11245214" y="357505"/>
            <a:ext cx="590550" cy="590400"/>
            <a:chOff x="11249024" y="356309"/>
            <a:chExt cx="590550" cy="590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" name="Rectangle 2"/>
            <p:cNvSpPr/>
            <p:nvPr/>
          </p:nvSpPr>
          <p:spPr>
            <a:xfrm>
              <a:off x="11249024" y="651509"/>
              <a:ext cx="295275" cy="29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1544299" y="356309"/>
              <a:ext cx="295275" cy="29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19698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Can you spot the breaches?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1546"/>
            <a:ext cx="10515600" cy="4367089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GB" dirty="0" smtClean="0"/>
              <a:t>The use of inaccurate information which they advised couldn’t be completely removed from the file and unable to advise the source used.</a:t>
            </a:r>
          </a:p>
          <a:p>
            <a:pPr>
              <a:lnSpc>
                <a:spcPct val="100000"/>
              </a:lnSpc>
            </a:pPr>
            <a:endParaRPr lang="en-GB" dirty="0" smtClean="0"/>
          </a:p>
          <a:p>
            <a:pPr>
              <a:lnSpc>
                <a:spcPct val="100000"/>
              </a:lnSpc>
            </a:pPr>
            <a:r>
              <a:rPr lang="en-GB" dirty="0" smtClean="0"/>
              <a:t>The information was sent using a </a:t>
            </a:r>
            <a:r>
              <a:rPr lang="en-GB" dirty="0" err="1" smtClean="0"/>
              <a:t>hotmail</a:t>
            </a:r>
            <a:r>
              <a:rPr lang="en-GB" dirty="0" smtClean="0"/>
              <a:t> e-mail – which is an unsecured format.</a:t>
            </a:r>
          </a:p>
          <a:p>
            <a:pPr>
              <a:lnSpc>
                <a:spcPct val="100000"/>
              </a:lnSpc>
            </a:pPr>
            <a:endParaRPr lang="en-GB" dirty="0" smtClean="0"/>
          </a:p>
          <a:p>
            <a:pPr>
              <a:lnSpc>
                <a:spcPct val="100000"/>
              </a:lnSpc>
            </a:pPr>
            <a:r>
              <a:rPr lang="en-GB" dirty="0" smtClean="0"/>
              <a:t>The data involved wasn’t mine – therefore it should never have been sent to me.</a:t>
            </a:r>
          </a:p>
          <a:p>
            <a:pPr marL="0" indent="0">
              <a:lnSpc>
                <a:spcPct val="100000"/>
              </a:lnSpc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445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static.noticiasaominuto.com/stockimages/1920/naom_5761900c7f0e4.jpg?15012463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 Light" panose="020B0403030403020204" pitchFamily="34" charset="0"/>
              </a:rPr>
              <a:t>The Brexit Issue</a:t>
            </a:r>
            <a:endParaRPr lang="en-GB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 Light" panose="020B0403030403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245214" y="357505"/>
            <a:ext cx="590550" cy="590400"/>
            <a:chOff x="11249024" y="356309"/>
            <a:chExt cx="590550" cy="590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Rectangle 6"/>
            <p:cNvSpPr/>
            <p:nvPr/>
          </p:nvSpPr>
          <p:spPr>
            <a:xfrm>
              <a:off x="11249024" y="651509"/>
              <a:ext cx="295275" cy="29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1544299" y="356309"/>
              <a:ext cx="295275" cy="29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17306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Brexit Issue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1546"/>
            <a:ext cx="10515600" cy="4367089"/>
          </a:xfrm>
        </p:spPr>
        <p:txBody>
          <a:bodyPr/>
          <a:lstStyle/>
          <a:p>
            <a:r>
              <a:rPr lang="en-GB" dirty="0" smtClean="0"/>
              <a:t>GDPR adopted by EU Council and Parliament April 2016.</a:t>
            </a:r>
          </a:p>
          <a:p>
            <a:endParaRPr lang="en-GB" dirty="0" smtClean="0"/>
          </a:p>
          <a:p>
            <a:r>
              <a:rPr lang="en-GB" dirty="0" smtClean="0"/>
              <a:t>Takes effect in every EU member state May 2018.</a:t>
            </a:r>
          </a:p>
          <a:p>
            <a:endParaRPr lang="en-GB" dirty="0" smtClean="0"/>
          </a:p>
          <a:p>
            <a:r>
              <a:rPr lang="en-GB" dirty="0" smtClean="0"/>
              <a:t>UK Government raised bill in parliament for new Data Protection Act to replace DPA (1998).</a:t>
            </a:r>
          </a:p>
          <a:p>
            <a:endParaRPr lang="en-GB" dirty="0" smtClean="0"/>
          </a:p>
          <a:p>
            <a:r>
              <a:rPr lang="en-GB" dirty="0" smtClean="0"/>
              <a:t>Possibility this may be replaced January 2018.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307" y="5043411"/>
            <a:ext cx="2847975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9301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media.sandhills.com/img.axd?id=3006959513&amp;wid=&amp;p=&amp;ext=&amp;w=0&amp;h=0&amp;t=&amp;lp=&amp;c=True&amp;wt=False&amp;sz=Max&amp;rt=0&amp;checksum=tD9TeLGMw3NSwO36TeWf9DXbBegabQX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25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 Light" panose="020B0403030403020204" pitchFamily="34" charset="0"/>
              </a:rPr>
              <a:t>Six principles of GDPR</a:t>
            </a:r>
            <a:endParaRPr lang="en-GB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 Light" panose="020B0403030403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1245214" y="357505"/>
            <a:ext cx="590550" cy="590400"/>
            <a:chOff x="11249024" y="356309"/>
            <a:chExt cx="590550" cy="590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Rectangle 4"/>
            <p:cNvSpPr/>
            <p:nvPr/>
          </p:nvSpPr>
          <p:spPr>
            <a:xfrm>
              <a:off x="11249024" y="651509"/>
              <a:ext cx="295275" cy="29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1544299" y="356309"/>
              <a:ext cx="295275" cy="29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045599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Six principles of GDPR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49753"/>
            <a:ext cx="10605940" cy="4367089"/>
          </a:xfrm>
        </p:spPr>
        <p:txBody>
          <a:bodyPr>
            <a:normAutofit/>
          </a:bodyPr>
          <a:lstStyle/>
          <a:p>
            <a:r>
              <a:rPr lang="en-GB" dirty="0" smtClean="0"/>
              <a:t>Personal data must be processed lawfully, fairly and transparently.</a:t>
            </a:r>
          </a:p>
          <a:p>
            <a:endParaRPr lang="en-GB" dirty="0" smtClean="0"/>
          </a:p>
          <a:p>
            <a:r>
              <a:rPr lang="en-GB" dirty="0" smtClean="0"/>
              <a:t>Personal data can only be collected for specified, explicit and legitimate purposes.</a:t>
            </a:r>
          </a:p>
          <a:p>
            <a:endParaRPr lang="en-GB" dirty="0" smtClean="0"/>
          </a:p>
          <a:p>
            <a:r>
              <a:rPr lang="en-GB" dirty="0" smtClean="0"/>
              <a:t>Personal data must be adequate, relevant and limited to what is necessary for processing.</a:t>
            </a:r>
          </a:p>
        </p:txBody>
      </p:sp>
    </p:spTree>
    <p:extLst>
      <p:ext uri="{BB962C8B-B14F-4D97-AF65-F5344CB8AC3E}">
        <p14:creationId xmlns:p14="http://schemas.microsoft.com/office/powerpoint/2010/main" val="120763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Six principles of GDPR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1546"/>
            <a:ext cx="10515600" cy="4367089"/>
          </a:xfrm>
        </p:spPr>
        <p:txBody>
          <a:bodyPr/>
          <a:lstStyle/>
          <a:p>
            <a:r>
              <a:rPr lang="en-GB" dirty="0"/>
              <a:t>Personal data must be accurate and kept up to date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/>
              <a:t>Personal data must be kept in a form such that the data subject can be identified only as long as is necessary for processing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/>
              <a:t>Personal data must be processed in a manner that ensures its security.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386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DPA vs. GDPR – Clear Consent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1546"/>
            <a:ext cx="9808029" cy="4367089"/>
          </a:xfrm>
        </p:spPr>
        <p:txBody>
          <a:bodyPr/>
          <a:lstStyle/>
          <a:p>
            <a:r>
              <a:rPr lang="en-GB" dirty="0" smtClean="0"/>
              <a:t>DPA negative opt-in allowed.</a:t>
            </a:r>
          </a:p>
          <a:p>
            <a:endParaRPr lang="en-GB" dirty="0" smtClean="0"/>
          </a:p>
          <a:p>
            <a:r>
              <a:rPr lang="en-GB" dirty="0" smtClean="0"/>
              <a:t>GDPR positive opt-in compulsory.</a:t>
            </a:r>
          </a:p>
          <a:p>
            <a:pPr marL="0" indent="0">
              <a:buNone/>
            </a:pPr>
            <a:r>
              <a:rPr lang="en-GB" dirty="0" smtClean="0"/>
              <a:t>   </a:t>
            </a:r>
          </a:p>
          <a:p>
            <a:r>
              <a:rPr lang="en-GB" dirty="0"/>
              <a:t>In order to store personal </a:t>
            </a:r>
            <a:r>
              <a:rPr lang="en-GB" dirty="0" smtClean="0"/>
              <a:t>data, </a:t>
            </a:r>
            <a:r>
              <a:rPr lang="en-GB" dirty="0"/>
              <a:t>a company </a:t>
            </a:r>
            <a:r>
              <a:rPr lang="en-GB" dirty="0" smtClean="0"/>
              <a:t>must have </a:t>
            </a:r>
            <a:r>
              <a:rPr lang="en-GB" dirty="0"/>
              <a:t>evidence that the data subject has </a:t>
            </a:r>
            <a:r>
              <a:rPr lang="en-GB" dirty="0" smtClean="0"/>
              <a:t>given specific permission.</a:t>
            </a:r>
            <a:endParaRPr lang="en-GB" dirty="0"/>
          </a:p>
          <a:p>
            <a:pPr marL="457200" lvl="1" indent="0">
              <a:buNone/>
            </a:pP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8727" y="4758061"/>
            <a:ext cx="3253273" cy="2099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132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DPA </a:t>
            </a:r>
            <a:r>
              <a:rPr lang="en-GB" dirty="0" smtClean="0"/>
              <a:t>vs. </a:t>
            </a:r>
            <a:r>
              <a:rPr lang="en-GB" dirty="0"/>
              <a:t>GDPR – </a:t>
            </a:r>
            <a:r>
              <a:rPr lang="en-GB" dirty="0" smtClean="0"/>
              <a:t>Right to be forgotten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1546"/>
            <a:ext cx="10515600" cy="4367089"/>
          </a:xfrm>
        </p:spPr>
        <p:txBody>
          <a:bodyPr/>
          <a:lstStyle/>
          <a:p>
            <a:r>
              <a:rPr lang="en-GB" dirty="0" smtClean="0"/>
              <a:t>Data subjects have the right to have any data held about them erased.</a:t>
            </a:r>
          </a:p>
          <a:p>
            <a:endParaRPr lang="en-GB" dirty="0" smtClean="0"/>
          </a:p>
          <a:p>
            <a:r>
              <a:rPr lang="en-GB" dirty="0" smtClean="0"/>
              <a:t>This must be automatic if data subject withdraws consent.</a:t>
            </a:r>
          </a:p>
          <a:p>
            <a:endParaRPr lang="en-GB" dirty="0" smtClean="0"/>
          </a:p>
          <a:p>
            <a:r>
              <a:rPr lang="en-GB" dirty="0" smtClean="0"/>
              <a:t>Data controller must make reasonable attempts to delete any data held that is public.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0" y="5267325"/>
            <a:ext cx="27622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30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DPA </a:t>
            </a:r>
            <a:r>
              <a:rPr lang="en-GB" dirty="0" smtClean="0"/>
              <a:t>vs. </a:t>
            </a:r>
            <a:r>
              <a:rPr lang="en-GB" dirty="0"/>
              <a:t>GDPR </a:t>
            </a:r>
            <a:r>
              <a:rPr lang="en-GB" dirty="0" smtClean="0"/>
              <a:t>– Data portability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1546"/>
            <a:ext cx="10515600" cy="4367089"/>
          </a:xfrm>
        </p:spPr>
        <p:txBody>
          <a:bodyPr/>
          <a:lstStyle/>
          <a:p>
            <a:r>
              <a:rPr lang="en-GB" dirty="0" smtClean="0"/>
              <a:t>Data subjects can request a copy of all data held on them.</a:t>
            </a:r>
          </a:p>
          <a:p>
            <a:endParaRPr lang="en-GB" dirty="0" smtClean="0"/>
          </a:p>
          <a:p>
            <a:r>
              <a:rPr lang="en-GB" dirty="0" smtClean="0"/>
              <a:t>Nominal fee now cancelled.</a:t>
            </a:r>
          </a:p>
          <a:p>
            <a:endParaRPr lang="en-GB" dirty="0" smtClean="0"/>
          </a:p>
          <a:p>
            <a:r>
              <a:rPr lang="en-GB" dirty="0" smtClean="0"/>
              <a:t>Data subject can request all data held on them to be transmitted to a different data controller.</a:t>
            </a: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3741" y="5089914"/>
            <a:ext cx="2771775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941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 Light" panose="020B0403030403020204" pitchFamily="34" charset="0"/>
              </a:rPr>
              <a:t>Sanctions</a:t>
            </a:r>
            <a:endParaRPr lang="en-GB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 Light" panose="020B0403030403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1245214" y="357505"/>
            <a:ext cx="590550" cy="590400"/>
            <a:chOff x="11249024" y="356309"/>
            <a:chExt cx="590550" cy="590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Rectangle 4"/>
            <p:cNvSpPr/>
            <p:nvPr/>
          </p:nvSpPr>
          <p:spPr>
            <a:xfrm>
              <a:off x="11249024" y="651509"/>
              <a:ext cx="295275" cy="29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1544299" y="356309"/>
              <a:ext cx="295275" cy="29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30021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Sanctions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1546"/>
            <a:ext cx="10515600" cy="4367089"/>
          </a:xfrm>
        </p:spPr>
        <p:txBody>
          <a:bodyPr/>
          <a:lstStyle/>
          <a:p>
            <a:r>
              <a:rPr lang="en-GB" dirty="0"/>
              <a:t>There are two layers of </a:t>
            </a:r>
            <a:r>
              <a:rPr lang="en-GB" dirty="0" smtClean="0"/>
              <a:t>fines.</a:t>
            </a:r>
            <a:endParaRPr lang="en-GB" dirty="0"/>
          </a:p>
          <a:p>
            <a:endParaRPr lang="en-GB" dirty="0"/>
          </a:p>
          <a:p>
            <a:r>
              <a:rPr lang="en-GB" dirty="0"/>
              <a:t>Lower rate is the greatest of €10 million and 2% global annual </a:t>
            </a:r>
            <a:r>
              <a:rPr lang="en-GB" dirty="0" smtClean="0"/>
              <a:t>turnover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Higher rate is the greatest of €20 million and 4% global annual turnover.</a:t>
            </a:r>
          </a:p>
          <a:p>
            <a:endParaRPr lang="en-GB" dirty="0"/>
          </a:p>
          <a:p>
            <a:r>
              <a:rPr lang="en-GB" dirty="0"/>
              <a:t>Fines greater than a € billion are noted as being possible.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994" y="4962873"/>
            <a:ext cx="1229612" cy="1614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209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curacompact.de/wp-content/uploads/2017/06/Bildschirmfoto-2017-06-16-um-12.02.43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t="10147" r="29"/>
          <a:stretch/>
        </p:blipFill>
        <p:spPr bwMode="auto">
          <a:xfrm>
            <a:off x="-9525" y="0"/>
            <a:ext cx="122491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Data policies – Where to start</a:t>
            </a:r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245214" y="357505"/>
            <a:ext cx="590550" cy="590400"/>
            <a:chOff x="11249024" y="356309"/>
            <a:chExt cx="590550" cy="590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Rectangle 6"/>
            <p:cNvSpPr/>
            <p:nvPr/>
          </p:nvSpPr>
          <p:spPr>
            <a:xfrm>
              <a:off x="11249024" y="651509"/>
              <a:ext cx="295275" cy="29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1544299" y="356309"/>
              <a:ext cx="295275" cy="29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92630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policies – Where to start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1546"/>
            <a:ext cx="10515600" cy="4367089"/>
          </a:xfrm>
        </p:spPr>
        <p:txBody>
          <a:bodyPr/>
          <a:lstStyle/>
          <a:p>
            <a:r>
              <a:rPr lang="en-GB" dirty="0" smtClean="0"/>
              <a:t>Understand your data: where is it stored and how is it used?</a:t>
            </a:r>
          </a:p>
          <a:p>
            <a:endParaRPr lang="en-GB" dirty="0" smtClean="0"/>
          </a:p>
          <a:p>
            <a:r>
              <a:rPr lang="en-GB" dirty="0" smtClean="0"/>
              <a:t>Data protection impact assessment (DPIA).</a:t>
            </a:r>
          </a:p>
          <a:p>
            <a:endParaRPr lang="en-GB" dirty="0" smtClean="0"/>
          </a:p>
          <a:p>
            <a:r>
              <a:rPr lang="en-GB" dirty="0" smtClean="0"/>
              <a:t>Every two years Data Protection Compliance Review (DPCR).</a:t>
            </a:r>
          </a:p>
          <a:p>
            <a:endParaRPr lang="en-GB" dirty="0"/>
          </a:p>
          <a:p>
            <a:r>
              <a:rPr lang="en-GB" dirty="0" smtClean="0"/>
              <a:t>Policies have to be amended to show the processing involved in storing data.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905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6" r="3593" b="5522"/>
          <a:stretch/>
        </p:blipFill>
        <p:spPr bwMode="auto">
          <a:xfrm>
            <a:off x="-68826" y="0"/>
            <a:ext cx="12309987" cy="690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Marketing and website considerations</a:t>
            </a:r>
            <a:endParaRPr lang="en-GB" dirty="0"/>
          </a:p>
        </p:txBody>
      </p:sp>
      <p:grpSp>
        <p:nvGrpSpPr>
          <p:cNvPr id="6" name="Group 5"/>
          <p:cNvGrpSpPr/>
          <p:nvPr/>
        </p:nvGrpSpPr>
        <p:grpSpPr>
          <a:xfrm>
            <a:off x="11245214" y="357505"/>
            <a:ext cx="590550" cy="590400"/>
            <a:chOff x="11249024" y="356309"/>
            <a:chExt cx="590550" cy="590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Rectangle 6"/>
            <p:cNvSpPr/>
            <p:nvPr/>
          </p:nvSpPr>
          <p:spPr>
            <a:xfrm>
              <a:off x="11249024" y="651509"/>
              <a:ext cx="295275" cy="29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1544299" y="356309"/>
              <a:ext cx="295275" cy="29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0362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Marketing and website considerations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1546"/>
            <a:ext cx="10515600" cy="4367089"/>
          </a:xfrm>
        </p:spPr>
        <p:txBody>
          <a:bodyPr/>
          <a:lstStyle/>
          <a:p>
            <a:r>
              <a:rPr lang="en-GB" dirty="0" smtClean="0"/>
              <a:t>All data subjects </a:t>
            </a:r>
            <a:r>
              <a:rPr lang="en-GB" dirty="0" smtClean="0"/>
              <a:t>will have to have opted </a:t>
            </a:r>
            <a:r>
              <a:rPr lang="en-GB" dirty="0" smtClean="0"/>
              <a:t>in to their data being stored.</a:t>
            </a:r>
          </a:p>
          <a:p>
            <a:endParaRPr lang="en-GB" dirty="0"/>
          </a:p>
          <a:p>
            <a:r>
              <a:rPr lang="en-GB" dirty="0" smtClean="0"/>
              <a:t>Changes to the cookies law.</a:t>
            </a:r>
          </a:p>
          <a:p>
            <a:endParaRPr lang="en-GB" dirty="0" smtClean="0"/>
          </a:p>
          <a:p>
            <a:r>
              <a:rPr lang="en-GB" dirty="0" smtClean="0"/>
              <a:t>Amendments to opt in boxes on web pages.</a:t>
            </a:r>
          </a:p>
          <a:p>
            <a:endParaRPr lang="en-GB" dirty="0"/>
          </a:p>
          <a:p>
            <a:r>
              <a:rPr lang="en-GB" dirty="0" smtClean="0"/>
              <a:t>If a data subject doesn’t consent then there should be no detriment to the service provided.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84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Breach notifications to the ICO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1546"/>
            <a:ext cx="10515600" cy="4367089"/>
          </a:xfrm>
        </p:spPr>
        <p:txBody>
          <a:bodyPr/>
          <a:lstStyle/>
          <a:p>
            <a:r>
              <a:rPr lang="en-GB" dirty="0" smtClean="0"/>
              <a:t>Data breaches have to be reported to the ICO within 72 hours or less.</a:t>
            </a:r>
          </a:p>
          <a:p>
            <a:endParaRPr lang="en-GB" dirty="0" smtClean="0"/>
          </a:p>
          <a:p>
            <a:r>
              <a:rPr lang="en-GB" dirty="0" smtClean="0"/>
              <a:t>Data subjects have to be notified of any breach of their data.</a:t>
            </a:r>
            <a:endParaRPr lang="en-GB" dirty="0"/>
          </a:p>
        </p:txBody>
      </p:sp>
      <p:pic>
        <p:nvPicPr>
          <p:cNvPr id="4100" name="Picture 4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26"/>
          <a:stretch/>
        </p:blipFill>
        <p:spPr bwMode="auto">
          <a:xfrm>
            <a:off x="7642225" y="4619038"/>
            <a:ext cx="4502150" cy="2238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476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ICO data 2015/16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83599" y="1310334"/>
            <a:ext cx="6624800" cy="16265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505" y="3088691"/>
            <a:ext cx="9460989" cy="333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522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ICO data 2015/16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3199" y="1248617"/>
            <a:ext cx="9145601" cy="5204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11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Recommended </a:t>
            </a:r>
            <a:r>
              <a:rPr lang="en-GB" dirty="0" smtClean="0"/>
              <a:t>reading</a:t>
            </a:r>
            <a:endParaRPr lang="en-GB" dirty="0"/>
          </a:p>
        </p:txBody>
      </p:sp>
      <p:pic>
        <p:nvPicPr>
          <p:cNvPr id="4" name="Content Placeholder 3">
            <a:hlinkClick r:id="rId3"/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348621" y="1690688"/>
            <a:ext cx="3494758" cy="483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3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ICO – 12 Steps Guide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90793" y="1052350"/>
            <a:ext cx="8136610" cy="570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0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Contact 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1546"/>
            <a:ext cx="11353800" cy="19299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4000" b="1" dirty="0" smtClean="0"/>
              <a:t>NVT Group</a:t>
            </a:r>
          </a:p>
          <a:p>
            <a:pPr marL="0" indent="0">
              <a:buNone/>
            </a:pPr>
            <a:r>
              <a:rPr lang="en-GB" sz="3600" dirty="0" smtClean="0"/>
              <a:t>Call us on </a:t>
            </a:r>
            <a:r>
              <a:rPr lang="en-GB" sz="3600" b="1" dirty="0" smtClean="0"/>
              <a:t>01698 </a:t>
            </a:r>
            <a:r>
              <a:rPr lang="en-GB" sz="3600" b="1" dirty="0" smtClean="0"/>
              <a:t>749 </a:t>
            </a:r>
            <a:r>
              <a:rPr lang="en-GB" sz="3600" b="1" dirty="0" smtClean="0"/>
              <a:t>000</a:t>
            </a:r>
          </a:p>
          <a:p>
            <a:pPr marL="0" indent="0">
              <a:buNone/>
            </a:pPr>
            <a:r>
              <a:rPr lang="en-GB" sz="3600" dirty="0" smtClean="0"/>
              <a:t>E-mail: </a:t>
            </a:r>
            <a:r>
              <a:rPr lang="en-GB" sz="3600" b="1" dirty="0" smtClean="0"/>
              <a:t>info@nvt.co.uk</a:t>
            </a:r>
          </a:p>
          <a:p>
            <a:pPr marL="0" indent="0">
              <a:buNone/>
            </a:pPr>
            <a:r>
              <a:rPr lang="en-GB" sz="3600" dirty="0"/>
              <a:t>Visit our website: </a:t>
            </a:r>
            <a:r>
              <a:rPr lang="en-GB" sz="3600" b="1" dirty="0"/>
              <a:t>www.nvtgroup.co.uk</a:t>
            </a:r>
          </a:p>
          <a:p>
            <a:pPr marL="0" indent="0">
              <a:buNone/>
            </a:pPr>
            <a:endParaRPr lang="en-GB" sz="3600" b="1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051917"/>
            <a:ext cx="2476500" cy="1429294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5447641" y="4478833"/>
            <a:ext cx="6439558" cy="2073036"/>
            <a:chOff x="5152366" y="4107358"/>
            <a:chExt cx="6439558" cy="2073036"/>
          </a:xfrm>
        </p:grpSpPr>
        <p:pic>
          <p:nvPicPr>
            <p:cNvPr id="5122" name="Picture 2" descr="Image result for twitter icon 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8275" y="4107358"/>
              <a:ext cx="682625" cy="6826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5930900" y="4198744"/>
              <a:ext cx="2019300" cy="49985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Myriad Pro" panose="020B0503030403020204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Myriad Pro" panose="020B0503030403020204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Myriad Pro" panose="020B0503030403020204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Myriad Pro" panose="020B0503030403020204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Myriad Pro" panose="020B0503030403020204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GB" b="1" dirty="0" smtClean="0"/>
                <a:t>@</a:t>
              </a:r>
              <a:r>
                <a:rPr lang="en-GB" b="1" dirty="0" err="1" smtClean="0"/>
                <a:t>nvtgroup</a:t>
              </a:r>
              <a:endParaRPr lang="en-GB" b="1" dirty="0" smtClean="0"/>
            </a:p>
            <a:p>
              <a:pPr marL="0" indent="0">
                <a:buFont typeface="Arial" panose="020B0604020202020204" pitchFamily="34" charset="0"/>
                <a:buNone/>
              </a:pPr>
              <a:endParaRPr lang="en-GB" dirty="0" smtClean="0"/>
            </a:p>
            <a:p>
              <a:pPr marL="0" indent="0">
                <a:buFont typeface="Arial" panose="020B0604020202020204" pitchFamily="34" charset="0"/>
                <a:buNone/>
              </a:pPr>
              <a:endParaRPr lang="en-GB" dirty="0" smtClean="0"/>
            </a:p>
            <a:p>
              <a:pPr marL="0" indent="0">
                <a:buFont typeface="Arial" panose="020B0604020202020204" pitchFamily="34" charset="0"/>
                <a:buNone/>
              </a:pPr>
              <a:endParaRPr lang="en-GB" dirty="0" smtClean="0"/>
            </a:p>
          </p:txBody>
        </p:sp>
        <p:pic>
          <p:nvPicPr>
            <p:cNvPr id="5130" name="Picture 10" descr="http://pngimg.com/uploads/facebook_logos/facebook_logos_PNG1975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2366" y="4828085"/>
              <a:ext cx="846266" cy="634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Content Placeholder 2"/>
            <p:cNvSpPr txBox="1">
              <a:spLocks/>
            </p:cNvSpPr>
            <p:nvPr/>
          </p:nvSpPr>
          <p:spPr>
            <a:xfrm>
              <a:off x="5998631" y="4895509"/>
              <a:ext cx="5593293" cy="49985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Myriad Pro" panose="020B0503030403020204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Myriad Pro" panose="020B0503030403020204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Myriad Pro" panose="020B0503030403020204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Myriad Pro" panose="020B0503030403020204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Myriad Pro" panose="020B0503030403020204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GB" b="1" dirty="0" smtClean="0"/>
                <a:t>facebook.com/</a:t>
              </a:r>
              <a:r>
                <a:rPr lang="en-GB" b="1" dirty="0" err="1" smtClean="0"/>
                <a:t>nvtgroup</a:t>
              </a:r>
              <a:endParaRPr lang="en-GB" b="1" dirty="0" smtClean="0"/>
            </a:p>
            <a:p>
              <a:pPr marL="0" indent="0">
                <a:buFont typeface="Arial" panose="020B0604020202020204" pitchFamily="34" charset="0"/>
                <a:buNone/>
              </a:pPr>
              <a:endParaRPr lang="en-GB" dirty="0" smtClean="0"/>
            </a:p>
            <a:p>
              <a:pPr marL="0" indent="0">
                <a:buFont typeface="Arial" panose="020B0604020202020204" pitchFamily="34" charset="0"/>
                <a:buNone/>
              </a:pPr>
              <a:endParaRPr lang="en-GB" dirty="0" smtClean="0"/>
            </a:p>
            <a:p>
              <a:pPr marL="0" indent="0">
                <a:buFont typeface="Arial" panose="020B0604020202020204" pitchFamily="34" charset="0"/>
                <a:buNone/>
              </a:pPr>
              <a:endParaRPr lang="en-GB" dirty="0" smtClean="0"/>
            </a:p>
          </p:txBody>
        </p:sp>
        <p:pic>
          <p:nvPicPr>
            <p:cNvPr id="5132" name="Picture 12" descr="Image result for linkedin icon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4365" y="5549259"/>
              <a:ext cx="631135" cy="6311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Content Placeholder 2"/>
            <p:cNvSpPr txBox="1">
              <a:spLocks/>
            </p:cNvSpPr>
            <p:nvPr/>
          </p:nvSpPr>
          <p:spPr>
            <a:xfrm>
              <a:off x="5998631" y="5609884"/>
              <a:ext cx="5593293" cy="49985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Myriad Pro" panose="020B0503030403020204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Myriad Pro" panose="020B0503030403020204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Myriad Pro" panose="020B0503030403020204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Myriad Pro" panose="020B0503030403020204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Myriad Pro" panose="020B0503030403020204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GB" b="1" dirty="0" smtClean="0"/>
                <a:t>linkedin.com/company/</a:t>
              </a:r>
              <a:r>
                <a:rPr lang="en-GB" b="1" dirty="0" err="1" smtClean="0"/>
                <a:t>nvt</a:t>
              </a:r>
              <a:r>
                <a:rPr lang="en-GB" b="1" dirty="0" smtClean="0"/>
                <a:t>-group</a:t>
              </a:r>
            </a:p>
            <a:p>
              <a:pPr marL="0" indent="0">
                <a:buFont typeface="Arial" panose="020B0604020202020204" pitchFamily="34" charset="0"/>
                <a:buNone/>
              </a:pPr>
              <a:endParaRPr lang="en-GB" dirty="0" smtClean="0"/>
            </a:p>
            <a:p>
              <a:pPr marL="0" indent="0">
                <a:buFont typeface="Arial" panose="020B0604020202020204" pitchFamily="34" charset="0"/>
                <a:buNone/>
              </a:pPr>
              <a:endParaRPr lang="en-GB" dirty="0" smtClean="0"/>
            </a:p>
            <a:p>
              <a:pPr marL="0" indent="0">
                <a:buFont typeface="Arial" panose="020B0604020202020204" pitchFamily="34" charset="0"/>
                <a:buNone/>
              </a:pPr>
              <a:endParaRPr lang="en-GB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358364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1617</TotalTime>
  <Words>1116</Words>
  <Application>Microsoft Office PowerPoint</Application>
  <PresentationFormat>Widescreen</PresentationFormat>
  <Paragraphs>163</Paragraphs>
  <Slides>24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Myriad Pro</vt:lpstr>
      <vt:lpstr>Myriad Pro Light</vt:lpstr>
      <vt:lpstr>Office Theme</vt:lpstr>
      <vt:lpstr>GDPR – Journey to compliance</vt:lpstr>
      <vt:lpstr>Do we know DPA?</vt:lpstr>
      <vt:lpstr>Do we know DPA?</vt:lpstr>
      <vt:lpstr>Can you spot the breaches?</vt:lpstr>
      <vt:lpstr>PowerPoint Presentation</vt:lpstr>
      <vt:lpstr>The Brexit Issue</vt:lpstr>
      <vt:lpstr>PowerPoint Presentation</vt:lpstr>
      <vt:lpstr>Six principles of GDPR</vt:lpstr>
      <vt:lpstr>Six principles of GDPR</vt:lpstr>
      <vt:lpstr>DPA vs. GDPR – Clear Consent</vt:lpstr>
      <vt:lpstr>DPA vs. GDPR – Right to be forgotten</vt:lpstr>
      <vt:lpstr>DPA vs. GDPR – Data portability</vt:lpstr>
      <vt:lpstr>PowerPoint Presentation</vt:lpstr>
      <vt:lpstr>Sanctions</vt:lpstr>
      <vt:lpstr>Data policies – Where to start</vt:lpstr>
      <vt:lpstr>Data policies – Where to start</vt:lpstr>
      <vt:lpstr>Marketing and website considerations</vt:lpstr>
      <vt:lpstr>Marketing and website considerations</vt:lpstr>
      <vt:lpstr>Breach notifications to the ICO</vt:lpstr>
      <vt:lpstr>ICO data 2015/16</vt:lpstr>
      <vt:lpstr>ICO data 2015/16</vt:lpstr>
      <vt:lpstr>Recommended reading</vt:lpstr>
      <vt:lpstr>ICO – 12 Steps Guide</vt:lpstr>
      <vt:lpstr>Contact us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GDPR – Journey to compliance</dc:title>
  <dc:creator>Lorraine Muir</dc:creator>
  <cp:lastModifiedBy>Graham Stevenson</cp:lastModifiedBy>
  <cp:revision>55</cp:revision>
  <dcterms:created xsi:type="dcterms:W3CDTF">2017-08-30T19:52:38Z</dcterms:created>
  <dcterms:modified xsi:type="dcterms:W3CDTF">2017-09-27T12:02:46Z</dcterms:modified>
</cp:coreProperties>
</file>